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1" roundtripDataSignature="AMtx7mh0v8d66+X5VKmKzMGmG7eoLdsV1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0B329FD-E3D7-4BEF-A7BB-359F378CA53D}">
  <a:tblStyle styleId="{80B329FD-E3D7-4BEF-A7BB-359F378CA53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5ff059f9d4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g25ff059f9d4_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5ff059f9d4_0_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g25ff059f9d4_0_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1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1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1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31" name="Google Shape;31;p1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1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1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5496">
                <a:alpha val="49803"/>
              </a:srgbClr>
            </a:solidFill>
            <a:ln>
              <a:noFill/>
            </a:ln>
          </p:spPr>
        </p:sp>
        <p:sp>
          <p:nvSpPr>
            <p:cNvPr id="34" name="Google Shape;34;p1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2F5496">
                <a:alpha val="69803"/>
              </a:srgbClr>
            </a:solidFill>
            <a:ln>
              <a:noFill/>
            </a:ln>
          </p:spPr>
        </p:sp>
        <p:sp>
          <p:nvSpPr>
            <p:cNvPr id="35" name="Google Shape;35;p1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3864">
                <a:alpha val="80000"/>
              </a:srgbClr>
            </a:solidFill>
            <a:ln>
              <a:noFill/>
            </a:ln>
          </p:spPr>
        </p:sp>
        <p:sp>
          <p:nvSpPr>
            <p:cNvPr id="36" name="Google Shape;36;p1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F3864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1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rgbClr val="2F5496">
                <a:alpha val="6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8" name="Google Shape;38;p1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5400"/>
              <a:buFont typeface="Trebuchet MS"/>
              <a:buNone/>
              <a:defRPr sz="5400">
                <a:solidFill>
                  <a:srgbClr val="2F549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4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4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7" name="Google Shape;97;p2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5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5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03" name="Google Shape;103;p25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4" name="Google Shape;104;p2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p25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8" name="Google Shape;108;p25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6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6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2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7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2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2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27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3" name="Google Shape;123;p27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8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8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28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2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9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2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30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3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3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7" name="Google Shape;57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9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3" name="Google Shape;63;p19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0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0" name="Google Shape;70;p20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2" name="Google Shape;72;p20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4" name="Google Shape;84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3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3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23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91" name="Google Shape;91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4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1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14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14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4" name="Google Shape;14;p14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1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4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5496">
                <a:alpha val="49803"/>
              </a:srgbClr>
            </a:solidFill>
            <a:ln>
              <a:noFill/>
            </a:ln>
          </p:spPr>
        </p:sp>
        <p:sp>
          <p:nvSpPr>
            <p:cNvPr id="17" name="Google Shape;17;p14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2F5496">
                <a:alpha val="69803"/>
              </a:srgbClr>
            </a:solidFill>
            <a:ln>
              <a:noFill/>
            </a:ln>
          </p:spPr>
        </p:sp>
        <p:sp>
          <p:nvSpPr>
            <p:cNvPr id="18" name="Google Shape;18;p14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3864">
                <a:alpha val="80000"/>
              </a:srgbClr>
            </a:solidFill>
            <a:ln>
              <a:noFill/>
            </a:ln>
          </p:spPr>
        </p:sp>
        <p:sp>
          <p:nvSpPr>
            <p:cNvPr id="19" name="Google Shape;19;p14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F3864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14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rgbClr val="2F5496">
                <a:alpha val="6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1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rgbClr val="2F549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2" name="Google Shape;22;p14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2F549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2F549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2F549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2F549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2F549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2F549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2F549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2F549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2F549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nmhs.ucd.ie/clinicalallocationsform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evetting.donotreply@garda.ie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"/>
          <p:cNvSpPr txBox="1"/>
          <p:nvPr>
            <p:ph idx="1" type="subTitle"/>
          </p:nvPr>
        </p:nvSpPr>
        <p:spPr>
          <a:xfrm>
            <a:off x="1620969" y="4140200"/>
            <a:ext cx="8288032" cy="1263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sz="5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b="1" sz="5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b="1" lang="en-US" sz="16000">
                <a:solidFill>
                  <a:srgbClr val="1F3864"/>
                </a:solidFill>
              </a:rPr>
              <a:t>Practice Placement Allocations Office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b="1" lang="en-US" sz="500">
                <a:solidFill>
                  <a:srgbClr val="1F3864"/>
                </a:solidFill>
              </a:rPr>
              <a:t> 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rPr b="1" lang="en-US" sz="14400">
                <a:solidFill>
                  <a:srgbClr val="1F3864"/>
                </a:solidFill>
              </a:rPr>
              <a:t>Information Session 2023</a:t>
            </a:r>
            <a:endParaRPr/>
          </a:p>
        </p:txBody>
      </p:sp>
      <p:pic>
        <p:nvPicPr>
          <p:cNvPr descr="Graphical user interface, text, application&#10;&#10;Description automatically generated" id="148" name="Google Shape;14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02068" y="934222"/>
            <a:ext cx="7855833" cy="329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5ff059f9d4_0_2"/>
          <p:cNvSpPr txBox="1"/>
          <p:nvPr>
            <p:ph type="title"/>
          </p:nvPr>
        </p:nvSpPr>
        <p:spPr>
          <a:xfrm>
            <a:off x="422084" y="165101"/>
            <a:ext cx="7521900" cy="10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600"/>
              <a:buFont typeface="Trebuchet MS"/>
              <a:buNone/>
            </a:pPr>
            <a:r>
              <a:rPr b="1" lang="en-US">
                <a:solidFill>
                  <a:srgbClr val="1F3864"/>
                </a:solidFill>
              </a:rPr>
              <a:t>Register with NMBI</a:t>
            </a:r>
            <a:endParaRPr/>
          </a:p>
        </p:txBody>
      </p:sp>
      <p:sp>
        <p:nvSpPr>
          <p:cNvPr id="209" name="Google Shape;209;g25ff059f9d4_0_2"/>
          <p:cNvSpPr txBox="1"/>
          <p:nvPr>
            <p:ph idx="1" type="body"/>
          </p:nvPr>
        </p:nvSpPr>
        <p:spPr>
          <a:xfrm>
            <a:off x="422070" y="1655925"/>
            <a:ext cx="9473700" cy="52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1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1F3864"/>
                </a:solidFill>
              </a:rPr>
              <a:t>Step 2</a:t>
            </a:r>
            <a:endParaRPr b="1" sz="2800">
              <a:solidFill>
                <a:srgbClr val="1F3864"/>
              </a:solidFill>
            </a:endParaRPr>
          </a:p>
          <a:p>
            <a:pPr indent="-317754" lvl="0" marL="342900" rtl="0" algn="l">
              <a:spcBef>
                <a:spcPts val="1000"/>
              </a:spcBef>
              <a:spcAft>
                <a:spcPts val="0"/>
              </a:spcAft>
              <a:buSzPct val="62857"/>
              <a:buChar char="►"/>
            </a:pPr>
            <a:r>
              <a:rPr lang="en-US" sz="2800">
                <a:solidFill>
                  <a:srgbClr val="1F3864"/>
                </a:solidFill>
              </a:rPr>
              <a:t>Following your account creation and uploading of certified ID, UCD </a:t>
            </a:r>
            <a:r>
              <a:rPr lang="en-US" sz="2800">
                <a:solidFill>
                  <a:srgbClr val="1F3864"/>
                </a:solidFill>
              </a:rPr>
              <a:t>will</a:t>
            </a:r>
            <a:r>
              <a:rPr lang="en-US" sz="2800">
                <a:solidFill>
                  <a:srgbClr val="1F3864"/>
                </a:solidFill>
              </a:rPr>
              <a:t> need to approve the application</a:t>
            </a:r>
            <a:endParaRPr sz="2800">
              <a:solidFill>
                <a:srgbClr val="1F3864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3864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1F3864"/>
                </a:solidFill>
              </a:rPr>
              <a:t>Step 3</a:t>
            </a:r>
            <a:endParaRPr b="1" sz="2800">
              <a:solidFill>
                <a:srgbClr val="1F3864"/>
              </a:solidFill>
            </a:endParaRPr>
          </a:p>
          <a:p>
            <a:pPr indent="-363982" lvl="0" marL="342900" rtl="0" algn="l"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ct val="100000"/>
              <a:buChar char="►"/>
            </a:pPr>
            <a:r>
              <a:rPr lang="en-US" sz="2800">
                <a:solidFill>
                  <a:srgbClr val="1F3864"/>
                </a:solidFill>
              </a:rPr>
              <a:t>NMBI will then check </a:t>
            </a:r>
            <a:r>
              <a:rPr lang="en-US" sz="2800">
                <a:solidFill>
                  <a:srgbClr val="1F3864"/>
                </a:solidFill>
              </a:rPr>
              <a:t>application</a:t>
            </a:r>
            <a:r>
              <a:rPr lang="en-US" sz="2800">
                <a:solidFill>
                  <a:srgbClr val="1F3864"/>
                </a:solidFill>
              </a:rPr>
              <a:t> and certified ID </a:t>
            </a:r>
            <a:endParaRPr sz="2800">
              <a:solidFill>
                <a:srgbClr val="1F3864"/>
              </a:solidFill>
            </a:endParaRPr>
          </a:p>
          <a:p>
            <a:pPr indent="-318769" lvl="1" marL="742950" rtl="0" algn="l"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ct val="100000"/>
              <a:buChar char="►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not acceptable, the status will change to  ‘Incomplete’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8769" lvl="1" marL="742950" rtl="0" algn="l"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ct val="100000"/>
              <a:buChar char="►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acceptable, the status of the application will change  to 'Provisionally Accepted'.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8769" lvl="1" marL="742950" rtl="0" algn="l"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ct val="100000"/>
              <a:buChar char="►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will receive an email with a link to confirm the decision.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8769" lvl="1" marL="742950" rtl="0" algn="l"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ct val="100000"/>
              <a:buChar char="►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you confirm, your application will be 'Accepted'.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1620" lvl="2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►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will be able to access your certificate in 'My Documents' (first go to 'My Account' and then select 'My Documents')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429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1F3864"/>
              </a:solidFill>
            </a:endParaRPr>
          </a:p>
          <a:p>
            <a:pPr indent="-239522" lvl="0" marL="342900" rtl="0" algn="l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sz="2200">
              <a:solidFill>
                <a:srgbClr val="1F3864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raphical user interface, application, Teams&#10;&#10;Description automatically generated" id="214" name="Google Shape;21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31276" y="1406709"/>
            <a:ext cx="6219520" cy="3529576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9"/>
          <p:cNvSpPr txBox="1"/>
          <p:nvPr>
            <p:ph type="title"/>
          </p:nvPr>
        </p:nvSpPr>
        <p:spPr>
          <a:xfrm>
            <a:off x="241204" y="349251"/>
            <a:ext cx="8236046" cy="844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600"/>
              <a:buFont typeface="Calibri"/>
              <a:buNone/>
            </a:pPr>
            <a:r>
              <a:rPr b="1" lang="en-US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Programme Requirements</a:t>
            </a:r>
            <a:endParaRPr/>
          </a:p>
        </p:txBody>
      </p:sp>
      <p:sp>
        <p:nvSpPr>
          <p:cNvPr id="216" name="Google Shape;216;p9"/>
          <p:cNvSpPr txBox="1"/>
          <p:nvPr/>
        </p:nvSpPr>
        <p:spPr>
          <a:xfrm>
            <a:off x="241204" y="1869551"/>
            <a:ext cx="5461095" cy="34176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Required in order to be considered fully registered on the programme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Log into your SISweb account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Green tick       means you have completed it</a:t>
            </a:r>
            <a:endParaRPr/>
          </a:p>
        </p:txBody>
      </p:sp>
      <p:pic>
        <p:nvPicPr>
          <p:cNvPr descr="Arrow&#10;&#10;Description automatically generated with medium confidence" id="217" name="Google Shape;217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08200" y="4347981"/>
            <a:ext cx="500887" cy="500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0"/>
          <p:cNvSpPr txBox="1"/>
          <p:nvPr>
            <p:ph type="title"/>
          </p:nvPr>
        </p:nvSpPr>
        <p:spPr>
          <a:xfrm>
            <a:off x="396684" y="296037"/>
            <a:ext cx="9331516" cy="137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600"/>
              <a:buFont typeface="Trebuchet MS"/>
              <a:buNone/>
            </a:pPr>
            <a:r>
              <a:rPr b="1" lang="en-US">
                <a:solidFill>
                  <a:srgbClr val="1F3864"/>
                </a:solidFill>
              </a:rPr>
              <a:t>Health and Safety Requirements - External Specialist Practice Placements</a:t>
            </a:r>
            <a:endParaRPr b="1">
              <a:solidFill>
                <a:srgbClr val="1F3864"/>
              </a:solidFill>
            </a:endParaRPr>
          </a:p>
        </p:txBody>
      </p:sp>
      <p:sp>
        <p:nvSpPr>
          <p:cNvPr id="223" name="Google Shape;223;p10"/>
          <p:cNvSpPr txBox="1"/>
          <p:nvPr>
            <p:ph idx="1" type="body"/>
          </p:nvPr>
        </p:nvSpPr>
        <p:spPr>
          <a:xfrm>
            <a:off x="5759354" y="2798064"/>
            <a:ext cx="5461095" cy="34176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760"/>
              <a:buNone/>
            </a:pPr>
            <a:r>
              <a:t/>
            </a:r>
            <a:endParaRPr sz="2200">
              <a:solidFill>
                <a:srgbClr val="FFFFFF"/>
              </a:solidFill>
            </a:endParaRPr>
          </a:p>
          <a:p>
            <a:pPr indent="-231140" lvl="0" marL="342900" rtl="0" algn="l">
              <a:spcBef>
                <a:spcPts val="1000"/>
              </a:spcBef>
              <a:spcAft>
                <a:spcPts val="0"/>
              </a:spcAft>
              <a:buSzPts val="1760"/>
              <a:buNone/>
            </a:pPr>
            <a:r>
              <a:t/>
            </a:r>
            <a:endParaRPr sz="2200">
              <a:solidFill>
                <a:srgbClr val="FFFFFF"/>
              </a:solidFill>
            </a:endParaRPr>
          </a:p>
        </p:txBody>
      </p:sp>
      <p:pic>
        <p:nvPicPr>
          <p:cNvPr id="224" name="Google Shape;224;p10"/>
          <p:cNvPicPr preferRelativeResize="0"/>
          <p:nvPr/>
        </p:nvPicPr>
        <p:blipFill rotWithShape="1">
          <a:blip r:embed="rId3">
            <a:alphaModFix/>
          </a:blip>
          <a:srcRect b="4316" l="16875" r="0" t="17592"/>
          <a:stretch/>
        </p:blipFill>
        <p:spPr>
          <a:xfrm>
            <a:off x="1638300" y="2327061"/>
            <a:ext cx="7358755" cy="38886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1"/>
          <p:cNvSpPr txBox="1"/>
          <p:nvPr>
            <p:ph type="title"/>
          </p:nvPr>
        </p:nvSpPr>
        <p:spPr>
          <a:xfrm>
            <a:off x="396684" y="296037"/>
            <a:ext cx="9331516" cy="8406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600"/>
              <a:buFont typeface="Trebuchet MS"/>
              <a:buNone/>
            </a:pPr>
            <a:r>
              <a:rPr b="1" lang="en-US">
                <a:solidFill>
                  <a:srgbClr val="1F3864"/>
                </a:solidFill>
              </a:rPr>
              <a:t>Vaccination Programme Logbook Receipt</a:t>
            </a:r>
            <a:endParaRPr b="1">
              <a:solidFill>
                <a:srgbClr val="1F3864"/>
              </a:solidFill>
            </a:endParaRPr>
          </a:p>
        </p:txBody>
      </p:sp>
      <p:pic>
        <p:nvPicPr>
          <p:cNvPr id="230" name="Google Shape;230;p11"/>
          <p:cNvPicPr preferRelativeResize="0"/>
          <p:nvPr/>
        </p:nvPicPr>
        <p:blipFill rotWithShape="1">
          <a:blip r:embed="rId3">
            <a:alphaModFix/>
          </a:blip>
          <a:srcRect b="6666" l="17343" r="0" t="16574"/>
          <a:stretch/>
        </p:blipFill>
        <p:spPr>
          <a:xfrm>
            <a:off x="595593" y="1580985"/>
            <a:ext cx="8173758" cy="4269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2"/>
          <p:cNvSpPr txBox="1"/>
          <p:nvPr>
            <p:ph type="title"/>
          </p:nvPr>
        </p:nvSpPr>
        <p:spPr>
          <a:xfrm>
            <a:off x="428498" y="239185"/>
            <a:ext cx="5254752" cy="12403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600"/>
              <a:buFont typeface="Trebuchet MS"/>
              <a:buNone/>
            </a:pPr>
            <a:r>
              <a:rPr b="1" lang="en-US">
                <a:solidFill>
                  <a:srgbClr val="1F3864"/>
                </a:solidFill>
              </a:rPr>
              <a:t>Other Actions</a:t>
            </a:r>
            <a:endParaRPr/>
          </a:p>
        </p:txBody>
      </p:sp>
      <p:sp>
        <p:nvSpPr>
          <p:cNvPr id="236" name="Google Shape;236;p12"/>
          <p:cNvSpPr txBox="1"/>
          <p:nvPr>
            <p:ph idx="1" type="body"/>
          </p:nvPr>
        </p:nvSpPr>
        <p:spPr>
          <a:xfrm>
            <a:off x="428498" y="1629834"/>
            <a:ext cx="8734552" cy="39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760"/>
              <a:buChar char="►"/>
            </a:pPr>
            <a:r>
              <a:rPr lang="en-US" sz="2200">
                <a:solidFill>
                  <a:srgbClr val="1F3864"/>
                </a:solidFill>
              </a:rPr>
              <a:t>Read thoroughly all orientation documentation</a:t>
            </a:r>
            <a:endParaRPr sz="2200">
              <a:solidFill>
                <a:srgbClr val="1F3864"/>
              </a:solidFill>
            </a:endParaRPr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lang="en-US" sz="2200">
                <a:solidFill>
                  <a:srgbClr val="1F3864"/>
                </a:solidFill>
              </a:rPr>
              <a:t>Complete and return any documentation as required by your parent hospital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lang="en-US" sz="2200">
                <a:solidFill>
                  <a:srgbClr val="1F3864"/>
                </a:solidFill>
              </a:rPr>
              <a:t>Return to Occupational Health any required evidence of your immune status as required by your parent hospitals</a:t>
            </a:r>
            <a:endParaRPr sz="2200">
              <a:solidFill>
                <a:srgbClr val="1F3864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760"/>
              <a:buNone/>
            </a:pPr>
            <a:r>
              <a:t/>
            </a:r>
            <a:endParaRPr sz="2200">
              <a:solidFill>
                <a:srgbClr val="1F3864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760"/>
              <a:buNone/>
            </a:pPr>
            <a:r>
              <a:t/>
            </a:r>
            <a:endParaRPr sz="2200">
              <a:solidFill>
                <a:srgbClr val="1F3864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3"/>
          <p:cNvSpPr txBox="1"/>
          <p:nvPr>
            <p:ph type="title"/>
          </p:nvPr>
        </p:nvSpPr>
        <p:spPr>
          <a:xfrm>
            <a:off x="3469138" y="662395"/>
            <a:ext cx="4194240" cy="354289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</a:pPr>
            <a:r>
              <a:rPr b="1" lang="en-US" sz="44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Questions?</a:t>
            </a:r>
            <a:br>
              <a:rPr b="1" lang="en-US" sz="44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44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40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24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240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13"/>
          <p:cNvSpPr txBox="1"/>
          <p:nvPr/>
        </p:nvSpPr>
        <p:spPr>
          <a:xfrm>
            <a:off x="4298951" y="2927449"/>
            <a:ext cx="3151188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 u="sng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Contact us</a:t>
            </a:r>
            <a:br>
              <a:rPr b="1" lang="en-US" sz="40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40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4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43" name="Google Shape;24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90662" y="3644900"/>
            <a:ext cx="3151200" cy="315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"/>
          <p:cNvSpPr txBox="1"/>
          <p:nvPr>
            <p:ph type="title"/>
          </p:nvPr>
        </p:nvSpPr>
        <p:spPr>
          <a:xfrm>
            <a:off x="5759354" y="457201"/>
            <a:ext cx="5337270" cy="18359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rebuchet MS"/>
              <a:buNone/>
            </a:pPr>
            <a:r>
              <a:rPr b="1" lang="en-US" sz="5400">
                <a:solidFill>
                  <a:srgbClr val="FFFFFF"/>
                </a:solidFill>
              </a:rPr>
              <a:t>PPA Team</a:t>
            </a:r>
            <a:endParaRPr b="1" sz="5400">
              <a:solidFill>
                <a:srgbClr val="FFFFFF"/>
              </a:solidFill>
            </a:endParaRPr>
          </a:p>
        </p:txBody>
      </p:sp>
      <p:sp>
        <p:nvSpPr>
          <p:cNvPr id="154" name="Google Shape;154;p2"/>
          <p:cNvSpPr txBox="1"/>
          <p:nvPr>
            <p:ph idx="1" type="body"/>
          </p:nvPr>
        </p:nvSpPr>
        <p:spPr>
          <a:xfrm>
            <a:off x="653954" y="1849295"/>
            <a:ext cx="6210396" cy="4872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b="1" lang="en-US" sz="2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Bernie Maher, Louise Greene, Eimear Doherty &amp; Susan Flood</a:t>
            </a:r>
            <a:endParaRPr/>
          </a:p>
          <a:p>
            <a:pPr indent="-211328" lvl="0" marL="342900" rtl="0" algn="l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r>
              <a:rPr lang="en-US" sz="2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Office located in Block C – Room 0.01 (behind Pulse Café)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"/>
          <p:cNvSpPr txBox="1"/>
          <p:nvPr/>
        </p:nvSpPr>
        <p:spPr>
          <a:xfrm>
            <a:off x="653954" y="692670"/>
            <a:ext cx="4495896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PPA Office</a:t>
            </a:r>
            <a:endParaRPr/>
          </a:p>
        </p:txBody>
      </p:sp>
      <p:pic>
        <p:nvPicPr>
          <p:cNvPr id="156" name="Google Shape;156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0350" y="4175456"/>
            <a:ext cx="2229476" cy="222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"/>
          <p:cNvSpPr txBox="1"/>
          <p:nvPr/>
        </p:nvSpPr>
        <p:spPr>
          <a:xfrm>
            <a:off x="285750" y="3975100"/>
            <a:ext cx="8788400" cy="28900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96850" lvl="0" marL="609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i="1" sz="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6850" lvl="0" marL="609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i="1" sz="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6850" lvl="0" marL="609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i="1" sz="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6850" lvl="0" marL="609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i="1" sz="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6850" lvl="0" marL="609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i="1" sz="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6850" lvl="0" marL="609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i="1" sz="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6850" lvl="0" marL="609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i="1" sz="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6850" lvl="0" marL="609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i="1" sz="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6850" lvl="0" marL="609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i="1" sz="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6850" lvl="0" marL="609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i="1" sz="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6850" lvl="0" marL="609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i="1" sz="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6850" lvl="0" marL="609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i="1" sz="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6850" lvl="0" marL="609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i="1" sz="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6850" lvl="0" marL="609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i="1" sz="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6850" lvl="0" marL="609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i="1" sz="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6850" lvl="0" marL="609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i="1" sz="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6850" lvl="0" marL="609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i="1" sz="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6850" lvl="0" marL="609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i="1" sz="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6850" lvl="0" marL="609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i="1" sz="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3175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sz="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2" name="Google Shape;162;p3"/>
          <p:cNvSpPr txBox="1"/>
          <p:nvPr/>
        </p:nvSpPr>
        <p:spPr>
          <a:xfrm>
            <a:off x="285750" y="515382"/>
            <a:ext cx="551003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Stage 1 Practice Placements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3"/>
          <p:cNvSpPr txBox="1"/>
          <p:nvPr/>
        </p:nvSpPr>
        <p:spPr>
          <a:xfrm>
            <a:off x="285750" y="1261784"/>
            <a:ext cx="9271096" cy="54266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8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Noto Sans Symbols"/>
              <a:buNone/>
            </a:pPr>
            <a:r>
              <a:rPr b="1" lang="en-US" sz="20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2 x core placements</a:t>
            </a:r>
            <a:endParaRPr/>
          </a:p>
          <a:p>
            <a:pPr indent="-342900" lvl="0" marL="3810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Arial"/>
              <a:buChar char="•"/>
            </a:pPr>
            <a:r>
              <a:rPr lang="en-US" sz="20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5 weeks starting 15/01/2024 (provisional dates)</a:t>
            </a:r>
            <a:endParaRPr/>
          </a:p>
          <a:p>
            <a:pPr indent="-342900" lvl="0" marL="3810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Arial"/>
              <a:buChar char="•"/>
            </a:pPr>
            <a:r>
              <a:rPr lang="en-US" sz="20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6 weeks starting  25/03/2024 (provisional dates)</a:t>
            </a:r>
            <a:endParaRPr b="1" sz="200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81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Noto Sans Symbols"/>
              <a:buNone/>
            </a:pPr>
            <a:r>
              <a:rPr b="1" lang="en-US" sz="20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Where can your Stage 1 placement occur?</a:t>
            </a:r>
            <a:endParaRPr/>
          </a:p>
          <a:p>
            <a:pPr indent="-342900" lvl="0" marL="3810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2F5496"/>
              </a:buClr>
              <a:buSzPts val="1280"/>
              <a:buFont typeface="Noto Sans Symbols"/>
              <a:buChar char="►"/>
            </a:pPr>
            <a:r>
              <a:rPr lang="en-US" sz="1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SVHG: SVUH, SMH, St. Columcilles, Blackrock Clinic, Beacon Hospital or St. Vincent’s Private Hospital</a:t>
            </a:r>
            <a:endParaRPr/>
          </a:p>
          <a:p>
            <a:pPr indent="-342900" lvl="0" marL="3810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2F5496"/>
              </a:buClr>
              <a:buSzPts val="1280"/>
              <a:buFont typeface="Noto Sans Symbols"/>
              <a:buChar char="►"/>
            </a:pPr>
            <a:r>
              <a:rPr lang="en-US" sz="1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MMUH: MMUH, Mater Private, Santry Sports Clinic, Cappagh or Clontarf Hospitals</a:t>
            </a:r>
            <a:endParaRPr/>
          </a:p>
          <a:p>
            <a:pPr indent="-342900" lvl="0" marL="3810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2F5496"/>
              </a:buClr>
              <a:buSzPts val="1280"/>
              <a:buFont typeface="Noto Sans Symbols"/>
              <a:buChar char="►"/>
            </a:pPr>
            <a:r>
              <a:rPr lang="en-US" sz="1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SJOGH: SJOGH Hospital or Cluain Mhuire Community Services around Stillorgan/Dun Laoghaire</a:t>
            </a:r>
            <a:endParaRPr/>
          </a:p>
          <a:p>
            <a:pPr indent="-342900" lvl="0" marL="3810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2F5496"/>
              </a:buClr>
              <a:buSzPts val="1280"/>
              <a:buFont typeface="Noto Sans Symbols"/>
              <a:buChar char="►"/>
            </a:pPr>
            <a:r>
              <a:rPr lang="en-US" sz="1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1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HOE: Community Services as well as in-patient services between Clonskeagh, Elm Mount Unit in SVUH Campus or Newcastle Hospital and Community Services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-363220" lvl="0" marL="3810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Char char="►"/>
            </a:pPr>
            <a:r>
              <a:rPr lang="en-US" sz="1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CHI-SVUH: </a:t>
            </a:r>
            <a:r>
              <a:rPr lang="en-US" sz="1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CHI Crumlin, Temple Street, Tallaght and Connolly </a:t>
            </a:r>
            <a:r>
              <a:rPr lang="en-US" sz="1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(child) and SVUH (adult)</a:t>
            </a:r>
            <a:endParaRPr sz="160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3220" lvl="0" marL="3810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Char char="►"/>
            </a:pPr>
            <a:r>
              <a:rPr lang="en-US" sz="1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CHI-MMUH: </a:t>
            </a:r>
            <a:r>
              <a:rPr lang="en-US" sz="1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CHI Crumlin, Temple Street, Tallaght and Connolly </a:t>
            </a:r>
            <a:r>
              <a:rPr lang="en-US" sz="1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(child) MMUH (adult)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810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2F5496"/>
              </a:buClr>
              <a:buSzPts val="1280"/>
              <a:buFont typeface="Noto Sans Symbols"/>
              <a:buChar char="►"/>
            </a:pPr>
            <a:r>
              <a:rPr lang="en-US" sz="1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NMH: National Maternity Hospital and/or Wexford Maternity Unit, Kilkenny Maternity Uni</a:t>
            </a:r>
            <a:r>
              <a:rPr lang="en-US" sz="1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t, Mullingar Maternity Unit</a:t>
            </a:r>
            <a:endParaRPr/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Noto Sans Symbols"/>
              <a:buNone/>
            </a:pPr>
            <a:r>
              <a:t/>
            </a:r>
            <a:endParaRPr sz="200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"/>
          <p:cNvSpPr txBox="1"/>
          <p:nvPr>
            <p:ph type="title"/>
          </p:nvPr>
        </p:nvSpPr>
        <p:spPr>
          <a:xfrm>
            <a:off x="357804" y="41275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Specialist Practice Placements</a:t>
            </a:r>
            <a:endParaRPr/>
          </a:p>
        </p:txBody>
      </p:sp>
      <p:sp>
        <p:nvSpPr>
          <p:cNvPr id="169" name="Google Shape;169;p4"/>
          <p:cNvSpPr txBox="1"/>
          <p:nvPr/>
        </p:nvSpPr>
        <p:spPr>
          <a:xfrm>
            <a:off x="357804" y="1308100"/>
            <a:ext cx="8596668" cy="25138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Occur in Stage 2 &amp; 3 of your programme</a:t>
            </a:r>
            <a:endParaRPr/>
          </a:p>
          <a:p>
            <a:pPr indent="-1651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Necessary to meet NMBI requirements </a:t>
            </a:r>
            <a:endParaRPr/>
          </a:p>
          <a:p>
            <a:pPr indent="-1651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It is for this reason that students attend practice placements both in Dublin and also in other non-Dublin based IEHG clinical sites</a:t>
            </a:r>
            <a:endParaRPr/>
          </a:p>
        </p:txBody>
      </p:sp>
      <p:sp>
        <p:nvSpPr>
          <p:cNvPr id="170" name="Google Shape;170;p4"/>
          <p:cNvSpPr txBox="1"/>
          <p:nvPr/>
        </p:nvSpPr>
        <p:spPr>
          <a:xfrm>
            <a:off x="351454" y="39497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Internship</a:t>
            </a:r>
            <a:endParaRPr sz="3600">
              <a:solidFill>
                <a:srgbClr val="2F549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1" name="Google Shape;171;p4"/>
          <p:cNvSpPr txBox="1"/>
          <p:nvPr/>
        </p:nvSpPr>
        <p:spPr>
          <a:xfrm>
            <a:off x="357804" y="4857750"/>
            <a:ext cx="8596668" cy="14293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Occur in Stage 4 of your programme</a:t>
            </a:r>
            <a:endParaRPr/>
          </a:p>
          <a:p>
            <a:pPr indent="-1651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36 weeks in total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"/>
          <p:cNvSpPr txBox="1"/>
          <p:nvPr>
            <p:ph type="title"/>
          </p:nvPr>
        </p:nvSpPr>
        <p:spPr>
          <a:xfrm>
            <a:off x="241204" y="349251"/>
            <a:ext cx="8236046" cy="844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600"/>
              <a:buFont typeface="Calibri"/>
              <a:buNone/>
            </a:pPr>
            <a:r>
              <a:rPr b="1" lang="en-US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Garda Vetting</a:t>
            </a:r>
            <a:endParaRPr/>
          </a:p>
        </p:txBody>
      </p:sp>
      <p:sp>
        <p:nvSpPr>
          <p:cNvPr id="177" name="Google Shape;177;p5"/>
          <p:cNvSpPr txBox="1"/>
          <p:nvPr/>
        </p:nvSpPr>
        <p:spPr>
          <a:xfrm>
            <a:off x="241204" y="1475851"/>
            <a:ext cx="8985346" cy="4905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Two-part process: </a:t>
            </a:r>
            <a:endParaRPr/>
          </a:p>
          <a:p>
            <a:pPr indent="-514350" lvl="0" marL="5143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Trebuchet MS"/>
              <a:buAutoNum type="arabicPeriod"/>
            </a:pPr>
            <a:r>
              <a:rPr lang="en-US" sz="2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UCD Student Vetting Application</a:t>
            </a:r>
            <a:endParaRPr/>
          </a:p>
          <a:p>
            <a:pPr indent="-514350" lvl="0" marL="5143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Trebuchet MS"/>
              <a:buAutoNum type="arabicPeriod"/>
            </a:pPr>
            <a:r>
              <a:rPr lang="en-US" sz="2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NVB Vetting Application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Garda Vetting is a requirement for all nursing and midwifery students in order to attend practice placements</a:t>
            </a:r>
            <a:endParaRPr sz="280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No vetting outcome = no practice placements, no exceptions</a:t>
            </a:r>
            <a:endParaRPr sz="280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Students’ responsibility to regularly check the status of their application through the UCD vetting system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6"/>
          <p:cNvSpPr txBox="1"/>
          <p:nvPr>
            <p:ph type="title"/>
          </p:nvPr>
        </p:nvSpPr>
        <p:spPr>
          <a:xfrm>
            <a:off x="336550" y="426621"/>
            <a:ext cx="10515600" cy="13480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600"/>
              <a:buFont typeface="Calibri"/>
              <a:buNone/>
            </a:pPr>
            <a:r>
              <a:rPr b="1" lang="en-US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UCD Student Vetting Application</a:t>
            </a:r>
            <a:br>
              <a:rPr b="1" lang="en-US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>
                <a:solidFill>
                  <a:srgbClr val="FFFFFF"/>
                </a:solidFill>
              </a:rPr>
              <a:t>rda Vetting</a:t>
            </a:r>
            <a:endParaRPr/>
          </a:p>
        </p:txBody>
      </p:sp>
      <p:sp>
        <p:nvSpPr>
          <p:cNvPr id="183" name="Google Shape;183;p6"/>
          <p:cNvSpPr txBox="1"/>
          <p:nvPr>
            <p:ph idx="1" type="body"/>
          </p:nvPr>
        </p:nvSpPr>
        <p:spPr>
          <a:xfrm>
            <a:off x="336550" y="1028700"/>
            <a:ext cx="9886950" cy="57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-US" sz="20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UCD Vetting - What do I need?</a:t>
            </a:r>
            <a:endParaRPr/>
          </a:p>
          <a:p>
            <a:pPr indent="-457200" lvl="0" marL="457200" rtl="0" algn="l">
              <a:spcBef>
                <a:spcPts val="1200"/>
              </a:spcBef>
              <a:spcAft>
                <a:spcPts val="0"/>
              </a:spcAft>
              <a:buSzPts val="1600"/>
              <a:buFont typeface="Trebuchet MS"/>
              <a:buAutoNum type="arabicPeriod"/>
            </a:pPr>
            <a:r>
              <a:rPr lang="en-US" sz="20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Certified copy of your photo ID: passport or driving license</a:t>
            </a:r>
            <a:endParaRPr/>
          </a:p>
          <a:p>
            <a:pPr indent="-457200" lvl="0" marL="457200" rtl="0" algn="l">
              <a:spcBef>
                <a:spcPts val="1200"/>
              </a:spcBef>
              <a:spcAft>
                <a:spcPts val="0"/>
              </a:spcAft>
              <a:buSzPts val="1600"/>
              <a:buFont typeface="Trebuchet MS"/>
              <a:buAutoNum type="arabicPeriod"/>
            </a:pPr>
            <a:r>
              <a:rPr lang="en-US" sz="20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Certified copy of your proof of address: CAO offer letter, bank statement, lease agreement</a:t>
            </a:r>
            <a:endParaRPr/>
          </a:p>
          <a:p>
            <a:pPr indent="-228600" lvl="3" marL="914400" rtl="0" algn="l">
              <a:spcBef>
                <a:spcPts val="1200"/>
              </a:spcBef>
              <a:spcAft>
                <a:spcPts val="0"/>
              </a:spcAft>
              <a:buSzPts val="1440"/>
              <a:buChar char="►"/>
            </a:pPr>
            <a:r>
              <a:rPr b="1" lang="en-US" sz="1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lang="en-US" sz="1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 be dated within the last 6 months</a:t>
            </a:r>
            <a:endParaRPr/>
          </a:p>
          <a:p>
            <a:pPr indent="-228600" lvl="3" marL="914400" rtl="0" algn="l">
              <a:spcBef>
                <a:spcPts val="1200"/>
              </a:spcBef>
              <a:spcAft>
                <a:spcPts val="0"/>
              </a:spcAft>
              <a:buSzPts val="1440"/>
              <a:buChar char="►"/>
            </a:pPr>
            <a:r>
              <a:rPr b="1" lang="en-US" sz="1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lang="en-US" sz="1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 match address on your NVB1 form</a:t>
            </a:r>
            <a:endParaRPr/>
          </a:p>
          <a:p>
            <a:pPr indent="-228600" lvl="3" marL="914400" rtl="0" algn="l">
              <a:spcBef>
                <a:spcPts val="1200"/>
              </a:spcBef>
              <a:spcAft>
                <a:spcPts val="0"/>
              </a:spcAft>
              <a:buSzPts val="1280"/>
              <a:buChar char="►"/>
            </a:pPr>
            <a:r>
              <a:rPr lang="en-US" sz="1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A certified copy of your documents is a copy of original documents stamped by any of the following authorities: Garda Siochana, Practising Chartered and Certified Public Accountants, Practising Solicitors, Embassy Staff, Justice of the Peace, Medical Doctor, UCD Student Desk or the PPA Allocations Office</a:t>
            </a:r>
            <a:endParaRPr/>
          </a:p>
          <a:p>
            <a:pPr indent="-514350" lvl="1" marL="514350" rtl="0" algn="l">
              <a:spcBef>
                <a:spcPts val="1200"/>
              </a:spcBef>
              <a:spcAft>
                <a:spcPts val="0"/>
              </a:spcAft>
              <a:buSzPts val="1600"/>
              <a:buFont typeface="Trebuchet MS"/>
              <a:buAutoNum type="arabicPeriod" startAt="3"/>
            </a:pPr>
            <a:r>
              <a:rPr lang="en-US" sz="20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Signed NVB1 form</a:t>
            </a:r>
            <a:endParaRPr/>
          </a:p>
          <a:p>
            <a:pPr indent="-514350" lvl="1" marL="514350" rtl="0" algn="l">
              <a:spcBef>
                <a:spcPts val="1200"/>
              </a:spcBef>
              <a:spcAft>
                <a:spcPts val="0"/>
              </a:spcAft>
              <a:buSzPts val="1600"/>
              <a:buFont typeface="Trebuchet MS"/>
              <a:buAutoNum type="arabicPeriod" startAt="3"/>
            </a:pPr>
            <a:r>
              <a:rPr lang="en-US" sz="20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Additional documents may re required:</a:t>
            </a:r>
            <a:endParaRPr/>
          </a:p>
          <a:p>
            <a:pPr indent="-285750" lvl="3" marL="984150" rtl="0" algn="l">
              <a:spcBef>
                <a:spcPts val="1200"/>
              </a:spcBef>
              <a:spcAft>
                <a:spcPts val="0"/>
              </a:spcAft>
              <a:buSzPts val="1440"/>
              <a:buChar char="►"/>
            </a:pPr>
            <a:r>
              <a:rPr lang="en-US" sz="1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Under 18 - parent/guardian consent form required NVB3 form</a:t>
            </a:r>
            <a:endParaRPr/>
          </a:p>
          <a:p>
            <a:pPr indent="-285750" lvl="3" marL="984150" rtl="0" algn="l">
              <a:spcBef>
                <a:spcPts val="1200"/>
              </a:spcBef>
              <a:spcAft>
                <a:spcPts val="0"/>
              </a:spcAft>
              <a:buSzPts val="1440"/>
              <a:buChar char="►"/>
            </a:pPr>
            <a:r>
              <a:rPr lang="en-US" sz="1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Lived overseas for more than 6 months since the age of 18 – Police Certificate(s)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"/>
          <p:cNvSpPr txBox="1"/>
          <p:nvPr>
            <p:ph type="title"/>
          </p:nvPr>
        </p:nvSpPr>
        <p:spPr>
          <a:xfrm>
            <a:off x="336550" y="426621"/>
            <a:ext cx="10515600" cy="13480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600"/>
              <a:buFont typeface="Trebuchet MS"/>
              <a:buNone/>
            </a:pPr>
            <a:r>
              <a:rPr b="1" lang="en-US">
                <a:solidFill>
                  <a:srgbClr val="1F3864"/>
                </a:solidFill>
              </a:rPr>
              <a:t>NVB Vetting - What do I do?</a:t>
            </a:r>
            <a:endParaRPr/>
          </a:p>
        </p:txBody>
      </p:sp>
      <p:sp>
        <p:nvSpPr>
          <p:cNvPr id="189" name="Google Shape;189;p7"/>
          <p:cNvSpPr txBox="1"/>
          <p:nvPr>
            <p:ph idx="1" type="body"/>
          </p:nvPr>
        </p:nvSpPr>
        <p:spPr>
          <a:xfrm>
            <a:off x="336550" y="1314450"/>
            <a:ext cx="9601200" cy="57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080"/>
              <a:buFont typeface="Arial"/>
              <a:buChar char="•"/>
            </a:pPr>
            <a:r>
              <a:rPr lang="en-US" sz="2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Check email regularly for invitation from </a:t>
            </a:r>
            <a:r>
              <a:rPr lang="en-US" sz="2600" u="sng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evetting.donotreply@garda.ie</a:t>
            </a:r>
            <a:r>
              <a:rPr lang="en-US" sz="2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342900" lvl="0" marL="342900" rtl="0" algn="l">
              <a:spcBef>
                <a:spcPts val="1200"/>
              </a:spcBef>
              <a:spcAft>
                <a:spcPts val="0"/>
              </a:spcAft>
              <a:buSzPts val="2080"/>
              <a:buFont typeface="Arial"/>
              <a:buChar char="•"/>
            </a:pPr>
            <a:r>
              <a:rPr lang="en-US" sz="2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As soon as it arrives log in and complete:	</a:t>
            </a:r>
            <a:endParaRPr/>
          </a:p>
          <a:p>
            <a:pPr indent="-285750" lvl="1" marL="742950" rtl="0" algn="l">
              <a:spcBef>
                <a:spcPts val="1200"/>
              </a:spcBef>
              <a:spcAft>
                <a:spcPts val="0"/>
              </a:spcAft>
              <a:buSzPts val="1600"/>
              <a:buFont typeface="Noto Sans Symbols"/>
              <a:buChar char="⮚"/>
            </a:pPr>
            <a:r>
              <a:rPr lang="en-US" sz="20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Previous addresses since birth</a:t>
            </a:r>
            <a:endParaRPr/>
          </a:p>
          <a:p>
            <a:pPr indent="-285750" lvl="1" marL="742950" rtl="0" algn="l">
              <a:spcBef>
                <a:spcPts val="1200"/>
              </a:spcBef>
              <a:spcAft>
                <a:spcPts val="0"/>
              </a:spcAft>
              <a:buSzPts val="1600"/>
              <a:buFont typeface="Noto Sans Symbols"/>
              <a:buChar char="⮚"/>
            </a:pPr>
            <a:r>
              <a:rPr lang="en-US" sz="20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Any previous names you were also known as: maiden name, change of name etc</a:t>
            </a:r>
            <a:endParaRPr sz="200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spcBef>
                <a:spcPts val="1200"/>
              </a:spcBef>
              <a:spcAft>
                <a:spcPts val="0"/>
              </a:spcAft>
              <a:buSzPts val="1600"/>
              <a:buFont typeface="Noto Sans Symbols"/>
              <a:buChar char="⮚"/>
            </a:pPr>
            <a:r>
              <a:rPr lang="en-US" sz="20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Passport number</a:t>
            </a:r>
            <a:endParaRPr/>
          </a:p>
          <a:p>
            <a:pPr indent="-342900" lvl="0" marL="342900" rtl="0" algn="l">
              <a:spcBef>
                <a:spcPts val="1200"/>
              </a:spcBef>
              <a:spcAft>
                <a:spcPts val="0"/>
              </a:spcAft>
              <a:buSzPts val="2080"/>
              <a:buFont typeface="Arial"/>
              <a:buChar char="•"/>
            </a:pPr>
            <a:r>
              <a:rPr lang="en-US" sz="2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NVB vetting can take 2-3 weeks</a:t>
            </a:r>
            <a:endParaRPr/>
          </a:p>
          <a:p>
            <a:pPr indent="-342900" lvl="0" marL="342900" rtl="0" algn="l">
              <a:spcBef>
                <a:spcPts val="1200"/>
              </a:spcBef>
              <a:spcAft>
                <a:spcPts val="0"/>
              </a:spcAft>
              <a:buSzPts val="2080"/>
              <a:buFont typeface="Arial"/>
              <a:buChar char="•"/>
            </a:pPr>
            <a:r>
              <a:rPr lang="en-US" sz="2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Check email regularly for result of outcome</a:t>
            </a:r>
            <a:endParaRPr/>
          </a:p>
          <a:p>
            <a:pPr indent="-342900" lvl="0" marL="342900" rtl="0" algn="l">
              <a:spcBef>
                <a:spcPts val="1200"/>
              </a:spcBef>
              <a:spcAft>
                <a:spcPts val="0"/>
              </a:spcAft>
              <a:buSzPts val="2080"/>
              <a:buFont typeface="Arial"/>
              <a:buChar char="•"/>
            </a:pPr>
            <a:r>
              <a:rPr lang="en-US" sz="2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If you require Police Certificate(s), vetting outcome is not released until the certificates are received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8"/>
          <p:cNvSpPr txBox="1"/>
          <p:nvPr>
            <p:ph type="title"/>
          </p:nvPr>
        </p:nvSpPr>
        <p:spPr>
          <a:xfrm>
            <a:off x="422084" y="165101"/>
            <a:ext cx="7521766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600"/>
              <a:buFont typeface="Trebuchet MS"/>
              <a:buNone/>
            </a:pPr>
            <a:r>
              <a:rPr b="1" lang="en-US">
                <a:solidFill>
                  <a:srgbClr val="1F3864"/>
                </a:solidFill>
              </a:rPr>
              <a:t>Register with NMBI</a:t>
            </a:r>
            <a:endParaRPr/>
          </a:p>
        </p:txBody>
      </p:sp>
      <p:sp>
        <p:nvSpPr>
          <p:cNvPr id="195" name="Google Shape;195;p8"/>
          <p:cNvSpPr txBox="1"/>
          <p:nvPr>
            <p:ph idx="1" type="body"/>
          </p:nvPr>
        </p:nvSpPr>
        <p:spPr>
          <a:xfrm>
            <a:off x="422070" y="1655925"/>
            <a:ext cx="9473700" cy="52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1F3864"/>
                </a:solidFill>
              </a:rPr>
              <a:t>Step 1</a:t>
            </a:r>
            <a:endParaRPr b="1" sz="2800">
              <a:solidFill>
                <a:srgbClr val="1F3864"/>
              </a:solidFill>
            </a:endParaRPr>
          </a:p>
          <a:p>
            <a:pPr indent="-332232" lvl="0" marL="342900" rtl="0" algn="l">
              <a:spcBef>
                <a:spcPts val="0"/>
              </a:spcBef>
              <a:spcAft>
                <a:spcPts val="0"/>
              </a:spcAft>
              <a:buSzPct val="80000"/>
              <a:buFont typeface="Arial"/>
              <a:buChar char="•"/>
            </a:pPr>
            <a:r>
              <a:rPr lang="en-US" sz="2800">
                <a:solidFill>
                  <a:srgbClr val="1F3864"/>
                </a:solidFill>
              </a:rPr>
              <a:t>Log into My.nmbi.ie</a:t>
            </a:r>
            <a:endParaRPr/>
          </a:p>
          <a:p>
            <a:pPr indent="-332232" lvl="0" marL="342900" rtl="0" algn="l">
              <a:spcBef>
                <a:spcPts val="1000"/>
              </a:spcBef>
              <a:spcAft>
                <a:spcPts val="0"/>
              </a:spcAft>
              <a:buSzPct val="80000"/>
              <a:buFont typeface="Arial"/>
              <a:buChar char="•"/>
            </a:pPr>
            <a:r>
              <a:rPr lang="en-US" sz="2800">
                <a:solidFill>
                  <a:srgbClr val="1F3864"/>
                </a:solidFill>
              </a:rPr>
              <a:t>Choose “Create an Account”</a:t>
            </a:r>
            <a:endParaRPr/>
          </a:p>
          <a:p>
            <a:pPr indent="-332232" lvl="0" marL="342900" rtl="0" algn="l">
              <a:spcBef>
                <a:spcPts val="1000"/>
              </a:spcBef>
              <a:spcAft>
                <a:spcPts val="0"/>
              </a:spcAft>
              <a:buSzPct val="80000"/>
              <a:buFont typeface="Arial"/>
              <a:buChar char="•"/>
            </a:pPr>
            <a:r>
              <a:rPr lang="en-US" sz="2800">
                <a:solidFill>
                  <a:srgbClr val="1F3864"/>
                </a:solidFill>
              </a:rPr>
              <a:t>Points to note:</a:t>
            </a:r>
            <a:endParaRPr/>
          </a:p>
          <a:p>
            <a:pPr indent="-334518" lvl="0" marL="342900" rtl="0" algn="l"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en-US" sz="2200">
                <a:solidFill>
                  <a:srgbClr val="1F3864"/>
                </a:solidFill>
              </a:rPr>
              <a:t>Certified proof of ID is required – we will be hosting appointment only session to have your ID certified (details to follow)</a:t>
            </a:r>
            <a:endParaRPr sz="2200">
              <a:solidFill>
                <a:srgbClr val="1F3864"/>
              </a:solidFill>
            </a:endParaRPr>
          </a:p>
          <a:p>
            <a:pPr indent="-313055" lvl="1" marL="742950" rtl="0" algn="l"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ct val="100000"/>
              <a:buChar char="►"/>
            </a:pPr>
            <a:r>
              <a:rPr lang="en-US" sz="2200">
                <a:solidFill>
                  <a:srgbClr val="1F3864"/>
                </a:solidFill>
              </a:rPr>
              <a:t>29th September, 06th October, 13th October, 20th October and 27th October</a:t>
            </a:r>
            <a:endParaRPr sz="2200">
              <a:solidFill>
                <a:srgbClr val="1F3864"/>
              </a:solidFill>
            </a:endParaRPr>
          </a:p>
          <a:p>
            <a:pPr indent="-334518" lvl="0" marL="342900" rtl="0" algn="l"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en-US" sz="2200">
                <a:solidFill>
                  <a:srgbClr val="1F3864"/>
                </a:solidFill>
              </a:rPr>
              <a:t>Date of commencement will be 11 September 2023</a:t>
            </a:r>
            <a:endParaRPr/>
          </a:p>
          <a:p>
            <a:pPr indent="-334518" lvl="0" marL="342900" rtl="0" algn="l"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en-US" sz="2200">
                <a:solidFill>
                  <a:srgbClr val="1F3864"/>
                </a:solidFill>
              </a:rPr>
              <a:t>€20 candidate registration fee payable to NMBI</a:t>
            </a:r>
            <a:endParaRPr/>
          </a:p>
          <a:p>
            <a:pPr indent="-334518" lvl="0" marL="342900" rtl="0" algn="l"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en-US" sz="2200">
                <a:solidFill>
                  <a:srgbClr val="1F3864"/>
                </a:solidFill>
              </a:rPr>
              <a:t>Name on NMBI Candidate Register needs to be the same as your certified ID (passport) </a:t>
            </a:r>
            <a:endParaRPr/>
          </a:p>
          <a:p>
            <a:pPr indent="-334518" lvl="0" marL="342900" rtl="0" algn="l"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en-US" sz="2200">
                <a:solidFill>
                  <a:srgbClr val="1F3864"/>
                </a:solidFill>
              </a:rPr>
              <a:t>Students not on NMBI Candidate Register will not be permitted to attend practice placements</a:t>
            </a:r>
            <a:endParaRPr/>
          </a:p>
          <a:p>
            <a:pPr indent="-239522" lvl="0" marL="342900" rtl="0" algn="l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sz="2200">
              <a:solidFill>
                <a:srgbClr val="1F3864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5ff059f9d4_0_7"/>
          <p:cNvSpPr txBox="1"/>
          <p:nvPr>
            <p:ph type="title"/>
          </p:nvPr>
        </p:nvSpPr>
        <p:spPr>
          <a:xfrm>
            <a:off x="422084" y="165101"/>
            <a:ext cx="7521900" cy="10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600"/>
              <a:buFont typeface="Trebuchet MS"/>
              <a:buNone/>
            </a:pPr>
            <a:r>
              <a:rPr b="1" lang="en-US">
                <a:solidFill>
                  <a:srgbClr val="1F3864"/>
                </a:solidFill>
              </a:rPr>
              <a:t>NMBI Certified ID</a:t>
            </a:r>
            <a:endParaRPr/>
          </a:p>
        </p:txBody>
      </p:sp>
      <p:graphicFrame>
        <p:nvGraphicFramePr>
          <p:cNvPr id="201" name="Google Shape;201;g25ff059f9d4_0_7"/>
          <p:cNvGraphicFramePr/>
          <p:nvPr/>
        </p:nvGraphicFramePr>
        <p:xfrm>
          <a:off x="360425" y="14379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{80B329FD-E3D7-4BEF-A7BB-359F378CA53D}</a:tableStyleId>
              </a:tblPr>
              <a:tblGrid>
                <a:gridCol w="3810000"/>
                <a:gridCol w="5416400"/>
              </a:tblGrid>
              <a:tr h="451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/>
                        <a:t>What ID is accepted?</a:t>
                      </a:r>
                      <a:endParaRPr sz="13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Passport </a:t>
                      </a:r>
                      <a:r>
                        <a:rPr b="1" lang="en-US" sz="1300">
                          <a:solidFill>
                            <a:schemeClr val="dk1"/>
                          </a:solidFill>
                        </a:rPr>
                        <a:t>OR</a:t>
                      </a:r>
                      <a:endParaRPr b="1" sz="13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National Identity Card (non-Irish citizens)</a:t>
                      </a:r>
                      <a:endParaRPr sz="1700"/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1157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/>
                        <a:t>How do I certify the ID?</a:t>
                      </a:r>
                      <a:endParaRPr sz="13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The ID must be certified by a competent authority. 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They will be required to see the original document and a </a:t>
                      </a:r>
                      <a:r>
                        <a:rPr b="1" i="1" lang="en-US" sz="1300">
                          <a:solidFill>
                            <a:schemeClr val="dk1"/>
                          </a:solidFill>
                        </a:rPr>
                        <a:t>colour photocopy</a:t>
                      </a:r>
                      <a:endParaRPr b="1" i="1" sz="13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i="1" sz="13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They must state their full name and profession and stamp, sign and date the colour photocopy of the document</a:t>
                      </a:r>
                      <a:endParaRPr sz="1700"/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  <p:graphicFrame>
        <p:nvGraphicFramePr>
          <p:cNvPr id="202" name="Google Shape;202;g25ff059f9d4_0_7"/>
          <p:cNvGraphicFramePr/>
          <p:nvPr/>
        </p:nvGraphicFramePr>
        <p:xfrm>
          <a:off x="4170425" y="3892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{80B329FD-E3D7-4BEF-A7BB-359F378CA53D}</a:tableStyleId>
              </a:tblPr>
              <a:tblGrid>
                <a:gridCol w="5416400"/>
              </a:tblGrid>
              <a:tr h="1012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solidFill>
                            <a:schemeClr val="dk1"/>
                          </a:solidFill>
                        </a:rPr>
                        <a:t>The certifying authority must confirm they have seen the original document</a:t>
                      </a:r>
                      <a:endParaRPr sz="150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9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7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Students must not sign the document themselves </a:t>
                      </a:r>
                      <a:endParaRPr sz="19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94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An Garda Siochana maybe used to certify your document copy </a:t>
                      </a:r>
                      <a:r>
                        <a:rPr b="1" i="1" lang="en-US" sz="15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but only if </a:t>
                      </a:r>
                      <a:r>
                        <a:rPr lang="en-US" sz="15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it must be done exactly as per the image, any deviation will not be accepted by NMBI </a:t>
                      </a:r>
                      <a:endParaRPr sz="19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03" name="Google Shape;203;g25ff059f9d4_0_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5450" y="3939513"/>
            <a:ext cx="2300375" cy="2560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2021-09-15T08:45:47Z</dcterms:created>
  <dc:creator>Louise Greene</dc:creator>
</cp:coreProperties>
</file>